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sldIdLst>
    <p:sldId id="950" r:id="rId2"/>
    <p:sldId id="610" r:id="rId3"/>
    <p:sldId id="1168" r:id="rId4"/>
    <p:sldId id="975" r:id="rId5"/>
    <p:sldId id="1169" r:id="rId6"/>
    <p:sldId id="1167" r:id="rId7"/>
    <p:sldId id="1170" r:id="rId8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Legislacion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smtClean="0"/>
                      <a:t>0,035 mg/Nm3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0,1 ng/Nm3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u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Hoja1!$A$3:$A$4</c:f>
              <c:strCache>
                <c:ptCount val="2"/>
                <c:pt idx="0">
                  <c:v>Hg</c:v>
                </c:pt>
                <c:pt idx="1">
                  <c:v>Dixonas y furanos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Oferta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smtClean="0"/>
                      <a:t>0,02 mg/Nm3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0,03 ng/Nm330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u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Hoja1!$A$3:$A$4</c:f>
              <c:strCache>
                <c:ptCount val="2"/>
                <c:pt idx="0">
                  <c:v>Hg</c:v>
                </c:pt>
                <c:pt idx="1">
                  <c:v>Dixonas y furanos</c:v>
                </c:pt>
              </c:strCache>
            </c:strRef>
          </c:cat>
          <c:val>
            <c:numRef>
              <c:f>Hoja1!$C$3:$C$4</c:f>
              <c:numCache>
                <c:formatCode>General</c:formatCode>
                <c:ptCount val="2"/>
                <c:pt idx="0">
                  <c:v>57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95712"/>
        <c:axId val="81813888"/>
      </c:barChart>
      <c:catAx>
        <c:axId val="81795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81813888"/>
        <c:crosses val="autoZero"/>
        <c:auto val="1"/>
        <c:lblAlgn val="ctr"/>
        <c:lblOffset val="100"/>
        <c:noMultiLvlLbl val="0"/>
      </c:catAx>
      <c:valAx>
        <c:axId val="81813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79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18830" cy="493315"/>
          </a:xfrm>
          <a:prstGeom prst="rect">
            <a:avLst/>
          </a:prstGeom>
        </p:spPr>
        <p:txBody>
          <a:bodyPr vert="horz" lIns="90059" tIns="45029" rIns="90059" bIns="4502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9" y="6"/>
            <a:ext cx="2918830" cy="493315"/>
          </a:xfrm>
          <a:prstGeom prst="rect">
            <a:avLst/>
          </a:prstGeom>
        </p:spPr>
        <p:txBody>
          <a:bodyPr vert="horz" lIns="90059" tIns="45029" rIns="90059" bIns="45029" rtlCol="0"/>
          <a:lstStyle>
            <a:lvl1pPr algn="r">
              <a:defRPr sz="1200"/>
            </a:lvl1pPr>
          </a:lstStyle>
          <a:p>
            <a:fld id="{1AF3A31C-7B6A-45B1-9154-3CE65CD5CD5A}" type="datetimeFigureOut">
              <a:rPr lang="es-ES" smtClean="0"/>
              <a:t>27/12/2016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59" tIns="45029" rIns="90059" bIns="4502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0"/>
          </a:xfrm>
          <a:prstGeom prst="rect">
            <a:avLst/>
          </a:prstGeom>
        </p:spPr>
        <p:txBody>
          <a:bodyPr vert="horz" lIns="90059" tIns="45029" rIns="90059" bIns="4502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371291"/>
            <a:ext cx="2918830" cy="493315"/>
          </a:xfrm>
          <a:prstGeom prst="rect">
            <a:avLst/>
          </a:prstGeom>
        </p:spPr>
        <p:txBody>
          <a:bodyPr vert="horz" lIns="90059" tIns="45029" rIns="90059" bIns="4502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9" y="9371291"/>
            <a:ext cx="2918830" cy="493315"/>
          </a:xfrm>
          <a:prstGeom prst="rect">
            <a:avLst/>
          </a:prstGeom>
        </p:spPr>
        <p:txBody>
          <a:bodyPr vert="horz" lIns="90059" tIns="45029" rIns="90059" bIns="45029" rtlCol="0" anchor="b"/>
          <a:lstStyle>
            <a:lvl1pPr algn="r">
              <a:defRPr sz="1200"/>
            </a:lvl1pPr>
          </a:lstStyle>
          <a:p>
            <a:fld id="{6A0C3401-89BD-4648-AE44-BDD987A0822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32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7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60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11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32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62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454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447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09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560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37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9C57-DF78-44FE-B477-A453A8C4CBEF}" type="datetimeFigureOut">
              <a:rPr lang="es-ES" smtClean="0"/>
              <a:pPr/>
              <a:t>27/12/2016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Título"/>
          <p:cNvSpPr>
            <a:spLocks noGrp="1"/>
          </p:cNvSpPr>
          <p:nvPr>
            <p:ph type="title"/>
          </p:nvPr>
        </p:nvSpPr>
        <p:spPr>
          <a:xfrm>
            <a:off x="388527" y="836712"/>
            <a:ext cx="8229600" cy="51849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000" b="1" dirty="0" smtClean="0">
                <a:latin typeface="Helvetica LT Std"/>
              </a:rPr>
              <a:t/>
            </a:r>
            <a:br>
              <a:rPr lang="es-ES" sz="3000" b="1" dirty="0" smtClean="0">
                <a:latin typeface="Helvetica LT Std"/>
              </a:rPr>
            </a:br>
            <a:r>
              <a:rPr lang="es-ES" sz="3000" b="1" dirty="0" smtClean="0">
                <a:latin typeface="Helvetica LT Std"/>
              </a:rPr>
              <a:t>GIPUZKOAKO INGURUMEN GUNEA </a:t>
            </a:r>
            <a:br>
              <a:rPr lang="es-ES" sz="3000" b="1" dirty="0" smtClean="0">
                <a:latin typeface="Helvetica LT Std"/>
              </a:rPr>
            </a:br>
            <a:r>
              <a:rPr lang="es-ES" sz="3000" dirty="0" smtClean="0">
                <a:latin typeface="Helvetica LT Std"/>
              </a:rPr>
              <a:t>COMPLEJO MEDIOAMBIENTAL </a:t>
            </a:r>
            <a:br>
              <a:rPr lang="es-ES" sz="3000" dirty="0" smtClean="0">
                <a:latin typeface="Helvetica LT Std"/>
              </a:rPr>
            </a:br>
            <a:r>
              <a:rPr lang="es-ES" sz="3000" dirty="0" smtClean="0">
                <a:latin typeface="Helvetica LT Std"/>
              </a:rPr>
              <a:t>DE GIPUZKOA</a:t>
            </a:r>
            <a:r>
              <a:rPr lang="es-ES" sz="3800" b="1" dirty="0" smtClean="0"/>
              <a:t/>
            </a:r>
            <a:br>
              <a:rPr lang="es-ES" sz="3800" b="1" dirty="0" smtClean="0"/>
            </a:br>
            <a:r>
              <a:rPr lang="es-ES" sz="3800" b="1" dirty="0" smtClean="0"/>
              <a:t/>
            </a:r>
            <a:br>
              <a:rPr lang="es-ES" sz="3800" b="1" dirty="0" smtClean="0"/>
            </a:br>
            <a:r>
              <a:rPr lang="es-ES" sz="3800" b="1" dirty="0" smtClean="0"/>
              <a:t/>
            </a:r>
            <a:br>
              <a:rPr lang="es-ES" sz="3800" b="1" dirty="0" smtClean="0"/>
            </a:br>
            <a:r>
              <a:rPr lang="es-ES" sz="3800" b="1" dirty="0" smtClean="0"/>
              <a:t/>
            </a:r>
            <a:br>
              <a:rPr lang="es-ES" sz="3800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ES" sz="2200" b="1" dirty="0" smtClean="0">
              <a:solidFill>
                <a:srgbClr val="FF0000"/>
              </a:solidFill>
            </a:endParaRPr>
          </a:p>
        </p:txBody>
      </p:sp>
      <p:sp>
        <p:nvSpPr>
          <p:cNvPr id="1433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dirty="0" smtClean="0"/>
          </a:p>
        </p:txBody>
      </p:sp>
      <p:pic>
        <p:nvPicPr>
          <p:cNvPr id="21506" name="DA30E3ED-7109-458D-B1EE-B21566E7CE45" descr="DA30E3ED-7109-458D-B1EE-B21566E7CE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16" y="3143913"/>
            <a:ext cx="5904656" cy="327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21481" y="667544"/>
            <a:ext cx="8229600" cy="492125"/>
          </a:xfrm>
        </p:spPr>
        <p:txBody>
          <a:bodyPr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  <a:latin typeface="Helvetica LT Std"/>
              </a:rPr>
              <a:t>HELBURUA</a:t>
            </a:r>
            <a:r>
              <a:rPr lang="es-ES" sz="2200" b="1" dirty="0">
                <a:latin typeface="Helvetica LT Std"/>
              </a:rPr>
              <a:t> </a:t>
            </a:r>
            <a:r>
              <a:rPr lang="es-ES" sz="2200" dirty="0" smtClean="0">
                <a:latin typeface="Helvetica LT Std"/>
              </a:rPr>
              <a:t>/</a:t>
            </a:r>
            <a:r>
              <a:rPr lang="es-ES" sz="2200" b="1" dirty="0" smtClean="0">
                <a:solidFill>
                  <a:schemeClr val="tx1"/>
                </a:solidFill>
                <a:latin typeface="Helvetica LT Std"/>
              </a:rPr>
              <a:t> </a:t>
            </a:r>
            <a:r>
              <a:rPr lang="es-ES" sz="2200" dirty="0" smtClean="0">
                <a:solidFill>
                  <a:schemeClr val="tx1"/>
                </a:solidFill>
                <a:latin typeface="Helvetica LT Std"/>
              </a:rPr>
              <a:t>OBJETIVO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dirty="0" smtClean="0"/>
          </a:p>
        </p:txBody>
      </p:sp>
      <p:cxnSp>
        <p:nvCxnSpPr>
          <p:cNvPr id="6" name="5 Conector recto"/>
          <p:cNvCxnSpPr/>
          <p:nvPr/>
        </p:nvCxnSpPr>
        <p:spPr>
          <a:xfrm>
            <a:off x="539750" y="1052513"/>
            <a:ext cx="7993063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7544" y="1088881"/>
            <a:ext cx="8000106" cy="5047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u-ES" sz="1800" u="sng" dirty="0">
                <a:latin typeface="Helvetica LT Std"/>
                <a:cs typeface="+mn-cs"/>
              </a:rPr>
              <a:t>HELBURU ESTRATEGIKOA / </a:t>
            </a:r>
            <a:r>
              <a:rPr lang="es-ES" sz="1800" b="0" u="sng" dirty="0">
                <a:latin typeface="Helvetica LT Std"/>
                <a:cs typeface="+mn-cs"/>
              </a:rPr>
              <a:t>OBJETIVO </a:t>
            </a:r>
            <a:r>
              <a:rPr lang="es-ES" sz="1800" b="0" u="sng" dirty="0" smtClean="0">
                <a:latin typeface="Helvetica LT Std"/>
                <a:cs typeface="+mn-cs"/>
              </a:rPr>
              <a:t>ESTRATÉGICO</a:t>
            </a:r>
            <a:endParaRPr lang="es-ES" sz="1800" b="0" u="sng" dirty="0">
              <a:latin typeface="Helvetica LT Std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ES" sz="1400" dirty="0">
              <a:latin typeface="Helvetica LT Std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u-ES" sz="1300" b="1" dirty="0" smtClean="0">
                <a:latin typeface="Helvetica LT Std"/>
              </a:rPr>
              <a:t>Behin betiko konpontzea hondakinen kudeaketaren arazoa, iraunkortasun ekonomikoaren, sozialaren eta ingurumenekoaren irizpideekin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s-ES" sz="1300" b="0" dirty="0" smtClean="0">
                <a:latin typeface="Helvetica LT Std"/>
              </a:rPr>
              <a:t>Resolver </a:t>
            </a:r>
            <a:r>
              <a:rPr lang="es-ES" sz="1300" b="0" dirty="0">
                <a:latin typeface="Helvetica LT Std"/>
              </a:rPr>
              <a:t>definitivamente el problema de la gestión de los residuos con criterios de sostenibilidad económica, social y ambiental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u-ES" sz="1300" dirty="0" smtClean="0">
              <a:latin typeface="Helvetica LT Std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u-ES" sz="1300" b="1" dirty="0" smtClean="0">
                <a:latin typeface="Helvetica LT Std"/>
              </a:rPr>
              <a:t>Europar </a:t>
            </a:r>
            <a:r>
              <a:rPr lang="eu-ES" sz="1300" b="1" dirty="0">
                <a:latin typeface="Helvetica LT Std"/>
              </a:rPr>
              <a:t>Batasuneko politikekin konpromiso hartuta eta Ekonomia Zirkularrean oinarrituta </a:t>
            </a:r>
            <a:endParaRPr lang="eu-ES" sz="1300" b="1" dirty="0" smtClean="0">
              <a:latin typeface="Helvetica LT Std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300" b="0" dirty="0" smtClean="0">
                <a:latin typeface="Helvetica LT Std"/>
              </a:rPr>
              <a:t>Comprometidos </a:t>
            </a:r>
            <a:r>
              <a:rPr lang="es-ES" sz="1300" b="0" dirty="0">
                <a:latin typeface="Helvetica LT Std"/>
              </a:rPr>
              <a:t>con las  políticas de la unión europea y bajo las premisas de la economía </a:t>
            </a:r>
            <a:r>
              <a:rPr lang="es-ES" sz="1300" b="0" dirty="0" smtClean="0">
                <a:latin typeface="Helvetica LT Std"/>
              </a:rPr>
              <a:t>circular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ES" sz="1300" b="0" dirty="0" smtClean="0">
              <a:latin typeface="Helvetica LT Std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u-ES" sz="1300" b="1" dirty="0" smtClean="0">
                <a:latin typeface="Helvetica LT Std"/>
              </a:rPr>
              <a:t>7/2008 </a:t>
            </a:r>
            <a:r>
              <a:rPr lang="eu-ES" sz="1300" b="1" smtClean="0">
                <a:latin typeface="Helvetica LT Std"/>
              </a:rPr>
              <a:t>Foru Araua </a:t>
            </a:r>
            <a:r>
              <a:rPr lang="eu-ES" sz="1300" b="1" smtClean="0">
                <a:latin typeface="Helvetica LT Std"/>
              </a:rPr>
              <a:t>betetzea</a:t>
            </a:r>
            <a:r>
              <a:rPr lang="eu-ES" sz="1300" b="1" dirty="0" smtClean="0">
                <a:latin typeface="Helvetica LT Std"/>
              </a:rPr>
              <a:t>. GHHKPO Aurrerapen Dokumentua 2008 – 2016. BBNN Agintaldia</a:t>
            </a:r>
            <a:r>
              <a:rPr lang="es-ES" sz="1300" b="1" dirty="0" smtClean="0">
                <a:latin typeface="Helvetica LT Std"/>
              </a:rPr>
              <a:t/>
            </a:r>
            <a:br>
              <a:rPr lang="es-ES" sz="1300" b="1" dirty="0" smtClean="0">
                <a:latin typeface="Helvetica LT Std"/>
              </a:rPr>
            </a:br>
            <a:r>
              <a:rPr lang="es-ES" sz="1300" dirty="0" smtClean="0">
                <a:latin typeface="Helvetica LT Std"/>
              </a:rPr>
              <a:t>Cumplimiento NF 7/2008. Documento de Progreso del PIGRUG 2008 – 2016. Mandato </a:t>
            </a:r>
            <a:r>
              <a:rPr lang="es-ES" sz="1300" noProof="1" smtClean="0">
                <a:latin typeface="Helvetica LT Std"/>
              </a:rPr>
              <a:t>JJ.GG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s-ES" sz="1300" dirty="0">
              <a:latin typeface="Helvetica LT Std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u-ES" sz="1300" b="1" dirty="0" smtClean="0">
                <a:latin typeface="Helvetica LT Std"/>
              </a:rPr>
              <a:t>GIG </a:t>
            </a:r>
            <a:r>
              <a:rPr lang="eu-ES" sz="1300" b="1" noProof="1" smtClean="0">
                <a:latin typeface="Helvetica LT Std"/>
              </a:rPr>
              <a:t>I. </a:t>
            </a:r>
            <a:r>
              <a:rPr lang="eu-ES" sz="1300" b="1" dirty="0" smtClean="0">
                <a:latin typeface="Helvetica LT Std"/>
              </a:rPr>
              <a:t>Fasea: Tratamendu Mekaniko Biologikoa eta </a:t>
            </a:r>
            <a:r>
              <a:rPr lang="eu-ES" sz="1300" b="1" noProof="1" smtClean="0">
                <a:latin typeface="Helvetica LT Std"/>
              </a:rPr>
              <a:t>Balorizazio</a:t>
            </a:r>
            <a:r>
              <a:rPr lang="eu-ES" sz="1300" b="1" dirty="0" smtClean="0">
                <a:latin typeface="Helvetica LT Std"/>
              </a:rPr>
              <a:t> Energetikoko Planta</a:t>
            </a:r>
            <a:r>
              <a:rPr lang="es-ES" sz="1300" dirty="0" smtClean="0">
                <a:latin typeface="Helvetica LT Std"/>
              </a:rPr>
              <a:t/>
            </a:r>
            <a:br>
              <a:rPr lang="es-ES" sz="1300" dirty="0" smtClean="0">
                <a:latin typeface="Helvetica LT Std"/>
              </a:rPr>
            </a:br>
            <a:r>
              <a:rPr lang="es-ES" sz="1300" dirty="0" smtClean="0">
                <a:latin typeface="Helvetica LT Std"/>
              </a:rPr>
              <a:t>CMG Fase I: Tratamiento Mecánico Biológico</a:t>
            </a:r>
            <a:r>
              <a:rPr lang="es-ES" sz="1300" dirty="0">
                <a:latin typeface="Helvetica LT Std"/>
              </a:rPr>
              <a:t> </a:t>
            </a:r>
            <a:r>
              <a:rPr lang="es-ES" sz="1300" dirty="0" smtClean="0">
                <a:latin typeface="Helvetica LT Std"/>
              </a:rPr>
              <a:t>y Planta Valorización Energética</a:t>
            </a:r>
            <a:br>
              <a:rPr lang="es-ES" sz="1300" dirty="0" smtClean="0">
                <a:latin typeface="Helvetica LT Std"/>
              </a:rPr>
            </a:br>
            <a:endParaRPr lang="es-ES" sz="1300" dirty="0" smtClean="0">
              <a:latin typeface="Helvetica LT Std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u-ES" sz="1300" b="1" dirty="0" smtClean="0">
                <a:latin typeface="Helvetica LT Std"/>
              </a:rPr>
              <a:t>GIG II. Fasea: Zepen </a:t>
            </a:r>
            <a:r>
              <a:rPr lang="eu-ES" sz="1300" b="1" noProof="1" smtClean="0">
                <a:latin typeface="Helvetica LT Std"/>
              </a:rPr>
              <a:t>Balorizazio</a:t>
            </a:r>
            <a:r>
              <a:rPr lang="eu-ES" sz="1300" b="1" dirty="0" smtClean="0">
                <a:latin typeface="Helvetica LT Std"/>
              </a:rPr>
              <a:t> Planta eta </a:t>
            </a:r>
            <a:r>
              <a:rPr lang="eu-ES" sz="1300" b="1" noProof="1" smtClean="0">
                <a:latin typeface="Helvetica LT Std"/>
              </a:rPr>
              <a:t>Biometanizazioa</a:t>
            </a:r>
            <a:r>
              <a:rPr lang="eu-ES" sz="1300" dirty="0" smtClean="0">
                <a:latin typeface="Helvetica LT Std"/>
              </a:rPr>
              <a:t/>
            </a:r>
            <a:br>
              <a:rPr lang="eu-ES" sz="1300" dirty="0" smtClean="0">
                <a:latin typeface="Helvetica LT Std"/>
              </a:rPr>
            </a:br>
            <a:r>
              <a:rPr lang="es-ES" sz="1300" dirty="0" smtClean="0">
                <a:latin typeface="Helvetica LT Std"/>
              </a:rPr>
              <a:t>CMG Fase II: Planta Valorización escorias y </a:t>
            </a:r>
            <a:r>
              <a:rPr lang="es-ES" sz="1300" noProof="1">
                <a:latin typeface="Helvetica LT Std"/>
              </a:rPr>
              <a:t>B</a:t>
            </a:r>
            <a:r>
              <a:rPr lang="es-ES" sz="1300" noProof="1" smtClean="0">
                <a:latin typeface="Helvetica LT Std"/>
              </a:rPr>
              <a:t>iometanización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ES" sz="1500" b="0" dirty="0">
              <a:latin typeface="Helvetica LT Std"/>
              <a:cs typeface="+mn-cs"/>
            </a:endParaRPr>
          </a:p>
          <a:p>
            <a:pPr lvl="6" algn="just">
              <a:defRPr/>
            </a:pPr>
            <a:endParaRPr lang="es-ES" sz="900" u="sng" dirty="0">
              <a:latin typeface="Helvetica LT Std"/>
              <a:cs typeface="+mn-cs"/>
            </a:endParaRPr>
          </a:p>
          <a:p>
            <a:pPr lvl="6" algn="just">
              <a:defRPr/>
            </a:pPr>
            <a:endParaRPr lang="eu-ES" sz="1000" u="sng" dirty="0">
              <a:latin typeface="Helvetica LT Std"/>
              <a:cs typeface="+mn-cs"/>
            </a:endParaRPr>
          </a:p>
          <a:p>
            <a:pPr lvl="6" algn="just">
              <a:defRPr/>
            </a:pPr>
            <a:endParaRPr lang="eu-ES" sz="1000" u="sng" dirty="0">
              <a:latin typeface="Helvetica LT Std"/>
              <a:cs typeface="+mn-cs"/>
            </a:endParaRPr>
          </a:p>
          <a:p>
            <a:pPr lvl="6" algn="just">
              <a:defRPr/>
            </a:pPr>
            <a:endParaRPr lang="eu-ES" sz="1000" u="sng" dirty="0">
              <a:latin typeface="Helvetica LT Std"/>
              <a:cs typeface="+mn-cs"/>
            </a:endParaRPr>
          </a:p>
          <a:p>
            <a:pPr lvl="6" algn="just">
              <a:defRPr/>
            </a:pPr>
            <a:endParaRPr lang="eu-ES" sz="1000" u="sng" dirty="0">
              <a:latin typeface="Helvetica LT Std"/>
              <a:cs typeface="+mn-cs"/>
            </a:endParaRPr>
          </a:p>
          <a:p>
            <a:pPr lvl="7" algn="just">
              <a:defRPr/>
            </a:pPr>
            <a:endParaRPr lang="es-ES" b="0" dirty="0">
              <a:latin typeface="Helvetica LT Std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901321"/>
            <a:ext cx="2520082" cy="17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4786"/>
              </p:ext>
            </p:extLst>
          </p:nvPr>
        </p:nvGraphicFramePr>
        <p:xfrm>
          <a:off x="4553744" y="5198357"/>
          <a:ext cx="3096344" cy="14873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6674"/>
                <a:gridCol w="2679670"/>
              </a:tblGrid>
              <a:tr h="348598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1</a:t>
                      </a:r>
                      <a:endParaRPr lang="es-ES" sz="800" dirty="0">
                        <a:latin typeface="Helvetica LT St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TRATAMIENTO</a:t>
                      </a:r>
                      <a:r>
                        <a:rPr lang="es-ES" sz="800" baseline="0" dirty="0" smtClean="0"/>
                        <a:t> MECÁNICO-BIOLÓGICO</a:t>
                      </a:r>
                      <a:endParaRPr lang="es-ES" sz="800" dirty="0">
                        <a:latin typeface="Helvetica LT Std"/>
                      </a:endParaRPr>
                    </a:p>
                  </a:txBody>
                  <a:tcPr/>
                </a:tc>
              </a:tr>
              <a:tr h="379584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2</a:t>
                      </a:r>
                      <a:endParaRPr lang="es-ES" sz="800" dirty="0">
                        <a:latin typeface="Helvetica LT St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VALORIZACIÓN</a:t>
                      </a:r>
                      <a:r>
                        <a:rPr lang="es-ES" sz="800" baseline="0" dirty="0" smtClean="0"/>
                        <a:t> ENERGÉTICA</a:t>
                      </a:r>
                      <a:endParaRPr lang="es-ES" sz="800" dirty="0">
                        <a:latin typeface="Helvetica LT Std"/>
                      </a:endParaRPr>
                    </a:p>
                  </a:txBody>
                  <a:tcPr/>
                </a:tc>
              </a:tr>
              <a:tr h="379584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3</a:t>
                      </a:r>
                      <a:endParaRPr lang="es-ES" sz="800" dirty="0">
                        <a:latin typeface="Helvetica LT St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1" smtClean="0"/>
                        <a:t>BIOMETANIZACIÓN</a:t>
                      </a:r>
                      <a:endParaRPr lang="es-ES" sz="800" noProof="1">
                        <a:latin typeface="Helvetica LT Std"/>
                      </a:endParaRPr>
                    </a:p>
                  </a:txBody>
                  <a:tcPr/>
                </a:tc>
              </a:tr>
              <a:tr h="379584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4</a:t>
                      </a:r>
                      <a:endParaRPr lang="es-ES" sz="800" dirty="0">
                        <a:latin typeface="Helvetica LT St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MADURACIÓN DE ESCORIAS</a:t>
                      </a:r>
                      <a:endParaRPr lang="es-ES" sz="800" dirty="0">
                        <a:latin typeface="Helvetica LT Std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Heptágono"/>
          <p:cNvSpPr/>
          <p:nvPr/>
        </p:nvSpPr>
        <p:spPr>
          <a:xfrm>
            <a:off x="1190091" y="5582419"/>
            <a:ext cx="180020" cy="18466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11 Heptágono"/>
          <p:cNvSpPr/>
          <p:nvPr/>
        </p:nvSpPr>
        <p:spPr>
          <a:xfrm>
            <a:off x="971477" y="6034365"/>
            <a:ext cx="180020" cy="18466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s-ES" sz="1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Heptágono"/>
          <p:cNvSpPr/>
          <p:nvPr/>
        </p:nvSpPr>
        <p:spPr>
          <a:xfrm>
            <a:off x="2236633" y="5951751"/>
            <a:ext cx="180020" cy="18466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s-ES" sz="1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Heptágono"/>
          <p:cNvSpPr/>
          <p:nvPr/>
        </p:nvSpPr>
        <p:spPr>
          <a:xfrm>
            <a:off x="2364582" y="5797203"/>
            <a:ext cx="180020" cy="18466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s-ES" sz="1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2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93291" y="737119"/>
            <a:ext cx="8229600" cy="603649"/>
          </a:xfrm>
        </p:spPr>
        <p:txBody>
          <a:bodyPr>
            <a:normAutofit/>
          </a:bodyPr>
          <a:lstStyle/>
          <a:p>
            <a:r>
              <a:rPr lang="eu-ES" sz="1600" b="1" dirty="0" smtClean="0">
                <a:solidFill>
                  <a:schemeClr val="tx1"/>
                </a:solidFill>
                <a:latin typeface="Helvetica LT Std"/>
              </a:rPr>
              <a:t>GIG I Funtsezko helburuak</a:t>
            </a:r>
            <a:r>
              <a:rPr lang="es-ES" sz="1600" b="1" dirty="0" smtClean="0">
                <a:solidFill>
                  <a:schemeClr val="tx1"/>
                </a:solidFill>
                <a:latin typeface="Helvetica LT Std"/>
              </a:rPr>
              <a:t/>
            </a:r>
            <a:br>
              <a:rPr lang="es-ES" sz="1600" b="1" dirty="0" smtClean="0">
                <a:solidFill>
                  <a:schemeClr val="tx1"/>
                </a:solidFill>
                <a:latin typeface="Helvetica LT Std"/>
              </a:rPr>
            </a:br>
            <a:r>
              <a:rPr lang="es-ES" sz="1600" b="1" dirty="0" smtClean="0">
                <a:solidFill>
                  <a:schemeClr val="tx1"/>
                </a:solidFill>
                <a:latin typeface="Helvetica LT Std"/>
              </a:rPr>
              <a:t>Objetivos primordiales CMG I</a:t>
            </a:r>
            <a:endParaRPr lang="es-ES" sz="1600" dirty="0" smtClean="0">
              <a:solidFill>
                <a:schemeClr val="tx1"/>
              </a:solidFill>
              <a:latin typeface="Helvetica LT Std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38944" y="1556792"/>
            <a:ext cx="8229600" cy="482116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3</a:t>
            </a:fld>
            <a:endParaRPr lang="es-ES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412776"/>
            <a:ext cx="871296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29200"/>
            <a:ext cx="6264696" cy="175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412776"/>
            <a:ext cx="54413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b="1" dirty="0" smtClean="0"/>
              <a:t>Hauek dira eskainitako teknologiaren alderdi nagusiak: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Los aspectos clave de la tecnología ofertada son:</a:t>
            </a:r>
            <a:br>
              <a:rPr lang="es-ES" sz="1200" dirty="0" smtClean="0"/>
            </a:br>
            <a:endParaRPr lang="es-E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Malgutasuna: Europar arauak betetzea: konbustio moldakorraren leihoa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Flexibilidad: Cumplimiento futuro normativa Europea: ventana de combustión adaptable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Fidagarritasuna: Lehen mailako teknologoa, zerbitzua ziurtatzen duten automatizazio eta erredundantziak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Fiabilidad: Tecnólogo primer nivel, automatización y redundancias que aseguren servicio 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Eraginkortasun energetikoa: Araudiak eskatzen duen 0,85 &gt; 0,65a </a:t>
            </a:r>
            <a:br>
              <a:rPr lang="eu-ES" sz="1200" b="1" dirty="0" smtClean="0"/>
            </a:br>
            <a:r>
              <a:rPr lang="es-ES" sz="1200" dirty="0" smtClean="0"/>
              <a:t>Eficiencia energética (Coeficiente R1): 0,85 &gt; 0,65 que pide normativa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Gutxieneko emisioak: Europar araudiak eskatzen duena baino %60 gehiago murriztea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Mínimas emisiones: Reducción 60% más que lo exigido en normativa europea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Hondakinen sorrera minimoa: %3,7 errautsak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Mínima generación de residuos: 3,7% cenizas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Ingurumenari begira diseinu hoberena: ingurunean integratutako planta eta ingurumeneko zentroa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Diseño Medioambientalmente óptimo: planta integrada en el entorno y concebida con centro de interpretación ambiental</a:t>
            </a:r>
            <a:endParaRPr lang="es-E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711138" y="1412776"/>
            <a:ext cx="3195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b="1" dirty="0" smtClean="0"/>
              <a:t>Emaitza</a:t>
            </a:r>
            <a:r>
              <a:rPr lang="es-ES" sz="1200" dirty="0" smtClean="0"/>
              <a:t> / Como resultado:</a:t>
            </a:r>
            <a:br>
              <a:rPr lang="es-ES" sz="1200" dirty="0" smtClean="0"/>
            </a:br>
            <a:endParaRPr lang="es-E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Hondakinaren erabilpen eraginkorra baliabide gisa. </a:t>
            </a:r>
            <a:r>
              <a:rPr lang="eu-ES" sz="1200" b="1" noProof="1" smtClean="0"/>
              <a:t>Balorizazio</a:t>
            </a:r>
            <a:r>
              <a:rPr lang="eu-ES" sz="1200" b="1" dirty="0" smtClean="0"/>
              <a:t> energetikoko plantan hondakina izango da erregai bakarra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Utilización eficiente del residuo como recurso. Residuo único combustible de la planta de valorización energética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200" b="1" dirty="0" smtClean="0"/>
              <a:t>Ingurumenarekiko gutxieneko inpaktua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Impacto ambiental mínimo</a:t>
            </a:r>
          </a:p>
        </p:txBody>
      </p:sp>
    </p:spTree>
    <p:extLst>
      <p:ext uri="{BB962C8B-B14F-4D97-AF65-F5344CB8AC3E}">
        <p14:creationId xmlns:p14="http://schemas.microsoft.com/office/powerpoint/2010/main" val="13771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893736"/>
            <a:ext cx="8229600" cy="603649"/>
          </a:xfrm>
        </p:spPr>
        <p:txBody>
          <a:bodyPr>
            <a:normAutofit fontScale="90000"/>
          </a:bodyPr>
          <a:lstStyle/>
          <a:p>
            <a:r>
              <a:rPr lang="es-ES" sz="1400" b="1" dirty="0" smtClean="0">
                <a:solidFill>
                  <a:schemeClr val="tx1"/>
                </a:solidFill>
                <a:latin typeface="Helvetica LT Std"/>
              </a:rPr>
              <a:t>INGURUMENAREKIKO HOBEKUNTZAK </a:t>
            </a:r>
            <a:r>
              <a:rPr lang="es-ES" sz="1400" dirty="0" smtClean="0">
                <a:solidFill>
                  <a:schemeClr val="tx1"/>
                </a:solidFill>
                <a:latin typeface="Helvetica LT Std"/>
              </a:rPr>
              <a:t>/ MEJORAS AMBIENTALES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 </a:t>
            </a:r>
            <a:r>
              <a:rPr lang="es-ES" sz="1400" b="1" noProof="1" smtClean="0"/>
              <a:t>Isurketa parametroen konparazioa: Legea – Eskaintza</a:t>
            </a:r>
            <a:br>
              <a:rPr lang="es-ES" sz="1400" b="1" noProof="1" smtClean="0"/>
            </a:br>
            <a:r>
              <a:rPr lang="es-ES" sz="1400" dirty="0" smtClean="0"/>
              <a:t>Comparativa </a:t>
            </a:r>
            <a:r>
              <a:rPr lang="es-ES" sz="1400" dirty="0"/>
              <a:t>de parámetros de emisiones: </a:t>
            </a:r>
            <a:r>
              <a:rPr lang="es-ES" sz="1400" dirty="0" smtClean="0"/>
              <a:t>Legislación - Oferta </a:t>
            </a:r>
            <a:endParaRPr lang="es-ES" sz="1400" dirty="0" smtClean="0">
              <a:solidFill>
                <a:schemeClr val="tx1"/>
              </a:solidFill>
              <a:latin typeface="Helvetica LT Std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21481" y="1926670"/>
            <a:ext cx="8229600" cy="438912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4</a:t>
            </a:fld>
            <a:endParaRPr lang="es-ES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57210" y="1497385"/>
            <a:ext cx="7993063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3" y="1497385"/>
            <a:ext cx="5550321" cy="396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20574"/>
              </p:ext>
            </p:extLst>
          </p:nvPr>
        </p:nvGraphicFramePr>
        <p:xfrm>
          <a:off x="251520" y="5301208"/>
          <a:ext cx="7926584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5653"/>
                <a:gridCol w="884967"/>
                <a:gridCol w="698781"/>
                <a:gridCol w="791874"/>
                <a:gridCol w="890859"/>
                <a:gridCol w="890859"/>
                <a:gridCol w="791874"/>
                <a:gridCol w="791874"/>
                <a:gridCol w="989843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noProof="1" smtClean="0"/>
                        <a:t>Partículas</a:t>
                      </a:r>
                      <a:endParaRPr lang="es-ES" sz="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noProof="1" smtClean="0"/>
                        <a:t>HCl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Hidrogeno </a:t>
                      </a:r>
                      <a:r>
                        <a:rPr lang="es-ES" sz="800" noProof="1" smtClean="0"/>
                        <a:t>Klouroa</a:t>
                      </a:r>
                      <a:r>
                        <a:rPr lang="es-ES" sz="800" dirty="0" smtClean="0"/>
                        <a:t/>
                      </a:r>
                      <a:br>
                        <a:rPr lang="es-ES" sz="800" dirty="0" smtClean="0"/>
                      </a:br>
                      <a:r>
                        <a:rPr lang="es-ES" sz="800" dirty="0" smtClean="0"/>
                        <a:t>Cloruro de hidrogeno</a:t>
                      </a:r>
                    </a:p>
                    <a:p>
                      <a:pPr algn="ctr"/>
                      <a:endParaRPr lang="es-ES" sz="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HF</a:t>
                      </a:r>
                    </a:p>
                    <a:p>
                      <a:pPr algn="ctr"/>
                      <a:r>
                        <a:rPr lang="es-ES" sz="800" dirty="0" smtClean="0"/>
                        <a:t>Fluoruro de Hidrogeno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noProof="1" smtClean="0"/>
                        <a:t>SO2</a:t>
                      </a:r>
                    </a:p>
                    <a:p>
                      <a:pPr algn="ctr"/>
                      <a:r>
                        <a:rPr lang="es-ES" sz="800" noProof="1" smtClean="0"/>
                        <a:t>Dioxido de azufre</a:t>
                      </a:r>
                      <a:endParaRPr lang="es-ES" sz="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Cd, Tl</a:t>
                      </a:r>
                    </a:p>
                    <a:p>
                      <a:pPr algn="ctr"/>
                      <a:r>
                        <a:rPr lang="es-ES" sz="800" dirty="0" smtClean="0"/>
                        <a:t>Cadmio</a:t>
                      </a:r>
                    </a:p>
                    <a:p>
                      <a:pPr algn="ctr"/>
                      <a:r>
                        <a:rPr lang="es-ES" sz="800" dirty="0" smtClean="0"/>
                        <a:t>Talio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Hg</a:t>
                      </a:r>
                    </a:p>
                    <a:p>
                      <a:pPr algn="ctr"/>
                      <a:r>
                        <a:rPr lang="es-ES" sz="800" dirty="0" smtClean="0"/>
                        <a:t>Mercurio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Metales pesados</a:t>
                      </a:r>
                      <a:endParaRPr lang="es-E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noProof="1" smtClean="0"/>
                        <a:t>Dioxians y Furanos</a:t>
                      </a:r>
                      <a:endParaRPr lang="es-ES" sz="800" b="1" noProof="1"/>
                    </a:p>
                  </a:txBody>
                  <a:tcPr/>
                </a:tc>
              </a:tr>
              <a:tr h="300948">
                <a:tc>
                  <a:txBody>
                    <a:bodyPr/>
                    <a:lstStyle/>
                    <a:p>
                      <a:r>
                        <a:rPr lang="eu-ES" sz="800" b="1" noProof="0" dirty="0" smtClean="0"/>
                        <a:t>Eskaintzaren hobekuntza</a:t>
                      </a:r>
                      <a:r>
                        <a:rPr lang="es-ES" sz="800" dirty="0" smtClean="0"/>
                        <a:t/>
                      </a:r>
                      <a:br>
                        <a:rPr lang="es-ES" sz="800" dirty="0" smtClean="0"/>
                      </a:br>
                      <a:r>
                        <a:rPr lang="es-ES" sz="800" dirty="0" smtClean="0"/>
                        <a:t>Mejora</a:t>
                      </a:r>
                      <a:r>
                        <a:rPr lang="es-ES" sz="800" baseline="0" dirty="0" smtClean="0"/>
                        <a:t> ofertada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%80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%50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%50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%90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%30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%40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%30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%60</a:t>
                      </a:r>
                      <a:br>
                        <a:rPr lang="es-ES" sz="800" dirty="0" smtClean="0"/>
                      </a:br>
                      <a:endParaRPr lang="es-E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/>
          <p:cNvSpPr/>
          <p:nvPr/>
        </p:nvSpPr>
        <p:spPr>
          <a:xfrm>
            <a:off x="5436096" y="3539921"/>
            <a:ext cx="572251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1772816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b="1" dirty="0" smtClean="0"/>
              <a:t>ISURKETA PARAMETROEN murrizketa %60 inguru europar legeriak eskatzen duenaren arabera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Reducción en los PARÁMETROS DE EMISIÓN en torno al 60% de las exigencias de la legislación europea</a:t>
            </a:r>
          </a:p>
        </p:txBody>
      </p:sp>
    </p:spTree>
    <p:extLst>
      <p:ext uri="{BB962C8B-B14F-4D97-AF65-F5344CB8AC3E}">
        <p14:creationId xmlns:p14="http://schemas.microsoft.com/office/powerpoint/2010/main" val="37871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918888"/>
            <a:ext cx="8229600" cy="603649"/>
          </a:xfrm>
        </p:spPr>
        <p:txBody>
          <a:bodyPr>
            <a:normAutofit fontScale="90000"/>
          </a:bodyPr>
          <a:lstStyle/>
          <a:p>
            <a:r>
              <a:rPr lang="es-ES" sz="1600" b="1" dirty="0" smtClean="0">
                <a:solidFill>
                  <a:schemeClr val="tx1"/>
                </a:solidFill>
                <a:latin typeface="Helvetica LT Std"/>
              </a:rPr>
              <a:t>INGURUMENAREKIKO HOBEKUNTZAK / </a:t>
            </a:r>
            <a:r>
              <a:rPr lang="es-ES" sz="1600" dirty="0" smtClean="0">
                <a:solidFill>
                  <a:schemeClr val="tx1"/>
                </a:solidFill>
                <a:latin typeface="Helvetica LT Std"/>
              </a:rPr>
              <a:t>MEJORAS AMBIENTALES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/>
              <a:t> </a:t>
            </a:r>
            <a:r>
              <a:rPr lang="es-ES" sz="1600" b="1" noProof="1"/>
              <a:t>Isurketa parametroen konparazioa: Legea – Eskaintza</a:t>
            </a:r>
            <a:br>
              <a:rPr lang="es-ES" sz="1600" b="1" noProof="1"/>
            </a:br>
            <a:r>
              <a:rPr lang="es-ES" sz="1600" dirty="0" smtClean="0"/>
              <a:t>Comparativa </a:t>
            </a:r>
            <a:r>
              <a:rPr lang="es-ES" sz="1600" dirty="0"/>
              <a:t>de parámetros de emisiones: </a:t>
            </a:r>
            <a:r>
              <a:rPr lang="es-ES" sz="1600" dirty="0" smtClean="0"/>
              <a:t>Legislación - Oferta </a:t>
            </a:r>
            <a:endParaRPr lang="es-ES" sz="1600" dirty="0" smtClean="0">
              <a:solidFill>
                <a:schemeClr val="tx1"/>
              </a:solidFill>
              <a:latin typeface="Helvetica LT Std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21481" y="1926670"/>
            <a:ext cx="8229600" cy="438912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5</a:t>
            </a:fld>
            <a:endParaRPr lang="es-ES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39377" y="1556792"/>
            <a:ext cx="7993063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067944" y="3284984"/>
            <a:ext cx="360040" cy="6488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27984" y="170080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1400" b="1" dirty="0" smtClean="0"/>
              <a:t>Europar araudiak ezartzen duen </a:t>
            </a:r>
            <a:r>
              <a:rPr lang="eu-ES" sz="1400" b="1" noProof="1" smtClean="0"/>
              <a:t>dioxinen </a:t>
            </a:r>
            <a:r>
              <a:rPr lang="eu-ES" sz="1400" b="1" dirty="0" smtClean="0"/>
              <a:t>isurketa %70ean gutxituko da</a:t>
            </a:r>
            <a:r>
              <a:rPr lang="es-ES_tradnl" sz="1400" b="1" dirty="0" smtClean="0"/>
              <a:t/>
            </a:r>
            <a:br>
              <a:rPr lang="es-ES_tradnl" sz="1400" b="1" dirty="0" smtClean="0"/>
            </a:br>
            <a:r>
              <a:rPr lang="es-ES_tradnl" sz="1400" dirty="0" smtClean="0"/>
              <a:t>Se reducirá entorno a </a:t>
            </a:r>
            <a:r>
              <a:rPr lang="es-ES_tradnl" sz="1400" dirty="0"/>
              <a:t>un </a:t>
            </a:r>
            <a:r>
              <a:rPr lang="es-ES_tradnl" sz="1400" dirty="0" smtClean="0"/>
              <a:t>70</a:t>
            </a:r>
            <a:r>
              <a:rPr lang="es-ES_tradnl" sz="1400" dirty="0"/>
              <a:t>% las emisiones de dioxinas fijadas por la normativa </a:t>
            </a:r>
            <a:r>
              <a:rPr lang="es-ES_tradnl" sz="1400" dirty="0" smtClean="0"/>
              <a:t>europea</a:t>
            </a:r>
            <a:endParaRPr lang="es-ES" sz="1400" dirty="0"/>
          </a:p>
        </p:txBody>
      </p:sp>
      <p:sp>
        <p:nvSpPr>
          <p:cNvPr id="7" name="6 Flecha abajo"/>
          <p:cNvSpPr/>
          <p:nvPr/>
        </p:nvSpPr>
        <p:spPr>
          <a:xfrm>
            <a:off x="6210157" y="2720355"/>
            <a:ext cx="252028" cy="57606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48333" y="1700809"/>
            <a:ext cx="38996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400" b="1" dirty="0" smtClean="0"/>
              <a:t>Gasen arazketa sistemaren ezaugarriak: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Características Sistema Depuración de gases: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400" b="1" dirty="0" smtClean="0"/>
              <a:t>2 etapa (bikarbonato eta kaltzio hidroxidoa)     </a:t>
            </a:r>
            <a:r>
              <a:rPr lang="es-ES" sz="1400" dirty="0" smtClean="0"/>
              <a:t>2 etapas (bicarbonato e hidróxido cálcico) 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400" b="1" dirty="0" smtClean="0"/>
              <a:t>Ikatz aktiboa metal astun, </a:t>
            </a:r>
            <a:r>
              <a:rPr lang="es-ES" sz="1400" b="1" noProof="1" smtClean="0"/>
              <a:t>dioxina </a:t>
            </a:r>
            <a:r>
              <a:rPr lang="eu-ES" sz="1400" b="1" dirty="0" smtClean="0"/>
              <a:t>eta </a:t>
            </a:r>
            <a:r>
              <a:rPr lang="eu-ES" sz="1400" b="1" noProof="1" smtClean="0"/>
              <a:t>furanoen tratamendurako</a:t>
            </a:r>
            <a:r>
              <a:rPr lang="eu-ES" sz="1400" b="1" dirty="0" smtClean="0"/>
              <a:t/>
            </a:r>
            <a:br>
              <a:rPr lang="eu-ES" sz="1400" b="1" dirty="0" smtClean="0"/>
            </a:br>
            <a:r>
              <a:rPr lang="es-ES" sz="1400" dirty="0" smtClean="0"/>
              <a:t>Carbón activado para metales pesados y dioxinas y </a:t>
            </a:r>
            <a:r>
              <a:rPr lang="es-ES" sz="1400" noProof="1" smtClean="0"/>
              <a:t>furanos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400" b="1" dirty="0" smtClean="0"/>
              <a:t>2 etapak fidagarritasun handiagoa ziurtatzen dute, emisio txikiagoak eta hondakin gutxiago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2 etapas aseguran mayor fiabilidad, emisiones más baja y menos residuos.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400" b="1" dirty="0" smtClean="0"/>
              <a:t>Gehiegi berotzen ez den katalizatzailea : Eraginkortasun energetiko handiagoa</a:t>
            </a:r>
            <a:br>
              <a:rPr lang="eu-ES" sz="1400" b="1" dirty="0" smtClean="0"/>
            </a:br>
            <a:r>
              <a:rPr lang="es-ES" sz="1400" dirty="0" smtClean="0"/>
              <a:t>Catalizador sin recalentamientos: Mayor eficiencia energética</a:t>
            </a:r>
          </a:p>
          <a:p>
            <a:pPr marL="285750" indent="-285750">
              <a:buFont typeface="Arial" charset="0"/>
              <a:buChar char="•"/>
            </a:pPr>
            <a:r>
              <a:rPr lang="eu-ES" sz="1400" b="1" dirty="0" smtClean="0"/>
              <a:t>Merkurio, nano partikula, </a:t>
            </a:r>
            <a:r>
              <a:rPr lang="eu-ES" sz="1400" b="1" noProof="1" smtClean="0"/>
              <a:t>dioxina</a:t>
            </a:r>
            <a:r>
              <a:rPr lang="eu-ES" sz="1400" b="1" dirty="0" smtClean="0"/>
              <a:t> eta </a:t>
            </a:r>
            <a:r>
              <a:rPr lang="eu-ES" sz="1400" b="1" noProof="1" smtClean="0"/>
              <a:t>furanoen</a:t>
            </a:r>
            <a:r>
              <a:rPr lang="eu-ES" sz="1400" b="1" dirty="0" smtClean="0"/>
              <a:t> aparteko murrizketa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Especial reducción de mercurio, nano partículas, dioxinas y </a:t>
            </a:r>
            <a:r>
              <a:rPr lang="es-ES" sz="1400" noProof="1" smtClean="0"/>
              <a:t>furanos</a:t>
            </a:r>
            <a:endParaRPr lang="es-ES" sz="1400" noProof="1"/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271466"/>
              </p:ext>
            </p:extLst>
          </p:nvPr>
        </p:nvGraphicFramePr>
        <p:xfrm>
          <a:off x="4261284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4932040" y="6309320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48064" y="6273606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Legislación</a:t>
            </a:r>
            <a:endParaRPr lang="es-ES" sz="800" dirty="0"/>
          </a:p>
        </p:txBody>
      </p:sp>
      <p:sp>
        <p:nvSpPr>
          <p:cNvPr id="15" name="14 Rectángulo"/>
          <p:cNvSpPr/>
          <p:nvPr/>
        </p:nvSpPr>
        <p:spPr>
          <a:xfrm>
            <a:off x="6012160" y="6309320"/>
            <a:ext cx="216024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6289315" y="6270237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Oferta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3049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93291" y="737119"/>
            <a:ext cx="8229600" cy="603649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latin typeface="Helvetica LT Std"/>
              </a:rPr>
              <a:t>GIPUZKOAKO INGURUMEN GUNEA. GIG I</a:t>
            </a:r>
            <a:br>
              <a:rPr lang="es-ES" sz="1600" b="1" dirty="0" smtClean="0">
                <a:latin typeface="Helvetica LT Std"/>
              </a:rPr>
            </a:br>
            <a:r>
              <a:rPr lang="es-ES" sz="1600" b="1" dirty="0" smtClean="0">
                <a:latin typeface="Helvetica LT Std"/>
              </a:rPr>
              <a:t>COMPLEJO MEDIOAMBIENTAL DE GIPUZKOA. </a:t>
            </a:r>
            <a:r>
              <a:rPr lang="es-ES" sz="1600" b="1" noProof="1" smtClean="0">
                <a:latin typeface="Helvetica LT Std"/>
              </a:rPr>
              <a:t>CMG I</a:t>
            </a:r>
            <a:endParaRPr lang="es-ES" sz="1600" noProof="1" smtClean="0">
              <a:solidFill>
                <a:schemeClr val="tx1"/>
              </a:solidFill>
              <a:latin typeface="Helvetica LT Std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21481" y="1926670"/>
            <a:ext cx="8229600" cy="438912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6</a:t>
            </a:fld>
            <a:endParaRPr lang="es-ES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57211" y="1412776"/>
            <a:ext cx="7993063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72816"/>
            <a:ext cx="85439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93291" y="737119"/>
            <a:ext cx="8229600" cy="603649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latin typeface="Helvetica LT Std"/>
              </a:rPr>
              <a:t>GIPUZKOAKO INGURUMEN GUNEA. GIG I</a:t>
            </a:r>
            <a:br>
              <a:rPr lang="es-ES" sz="1600" b="1" dirty="0" smtClean="0">
                <a:latin typeface="Helvetica LT Std"/>
              </a:rPr>
            </a:br>
            <a:r>
              <a:rPr lang="es-ES" sz="1600" b="1" noProof="1" smtClean="0">
                <a:latin typeface="Helvetica LT Std"/>
              </a:rPr>
              <a:t>COMPLEJO MEDIOAMBIENTAL DE GIPUZKOA. CMG I </a:t>
            </a:r>
            <a:endParaRPr lang="es-ES" sz="1600" noProof="1" smtClean="0">
              <a:solidFill>
                <a:schemeClr val="tx1"/>
              </a:solidFill>
              <a:latin typeface="Helvetica LT Std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38942" y="1844824"/>
            <a:ext cx="8229600" cy="438912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ES" b="1" dirty="0" smtClean="0"/>
          </a:p>
          <a:p>
            <a:pPr marL="0" indent="0">
              <a:buFont typeface="Wingdings 2" pitchFamily="18" charset="2"/>
              <a:buNone/>
            </a:pPr>
            <a:endParaRPr lang="es-ES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7</a:t>
            </a:fld>
            <a:endParaRPr lang="es-ES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57211" y="1412776"/>
            <a:ext cx="7993063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13862"/>
              </p:ext>
            </p:extLst>
          </p:nvPr>
        </p:nvGraphicFramePr>
        <p:xfrm>
          <a:off x="557209" y="1844824"/>
          <a:ext cx="7993064" cy="266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37084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LIZITAZIOA / LICITACIÓN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ESKAINTZA / OFERTA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DIFERENTZIA  DIFERENCIA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PPD </a:t>
                      </a:r>
                      <a:r>
                        <a:rPr lang="eu-ES" sz="1400" noProof="0" dirty="0" smtClean="0"/>
                        <a:t>Urtean</a:t>
                      </a:r>
                      <a:r>
                        <a:rPr lang="es-ES" sz="1400" dirty="0" smtClean="0"/>
                        <a:t> / Anual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28.954.000</a:t>
                      </a:r>
                      <a:r>
                        <a:rPr lang="es-ES" sz="1400" baseline="0" dirty="0" smtClean="0"/>
                        <a:t> €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21.672.069 €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%25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PPT TMB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4 € / </a:t>
                      </a:r>
                      <a:r>
                        <a:rPr lang="es-ES" sz="1400" noProof="1" smtClean="0"/>
                        <a:t>Tn</a:t>
                      </a:r>
                      <a:endParaRPr lang="es-E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3,8 € / </a:t>
                      </a:r>
                      <a:r>
                        <a:rPr lang="es-ES" sz="1400" noProof="1" smtClean="0"/>
                        <a:t>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%5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PPT</a:t>
                      </a:r>
                      <a:r>
                        <a:rPr lang="es-ES" sz="1400" baseline="0" dirty="0" smtClean="0"/>
                        <a:t> PVE / BEP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13 €/ </a:t>
                      </a:r>
                      <a:r>
                        <a:rPr lang="es-ES" sz="1400" noProof="1" smtClean="0"/>
                        <a:t>Tn</a:t>
                      </a:r>
                      <a:endParaRPr lang="es-E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11,8 € / </a:t>
                      </a:r>
                      <a:r>
                        <a:rPr lang="es-ES" sz="1400" noProof="1" smtClean="0"/>
                        <a:t>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%9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u-ES" sz="1400" noProof="0" dirty="0" smtClean="0"/>
                        <a:t>Obrak gauzatzeko</a:t>
                      </a:r>
                      <a:r>
                        <a:rPr lang="eu-ES" sz="1400" baseline="0" noProof="0" dirty="0" smtClean="0"/>
                        <a:t> epea</a:t>
                      </a:r>
                      <a:r>
                        <a:rPr lang="es-ES" sz="1400" baseline="0" dirty="0" smtClean="0"/>
                        <a:t/>
                      </a:r>
                      <a:br>
                        <a:rPr lang="es-ES" sz="1400" baseline="0" dirty="0" smtClean="0"/>
                      </a:br>
                      <a:r>
                        <a:rPr lang="es-ES" sz="1400" dirty="0" smtClean="0"/>
                        <a:t>Plazo ejecución obras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31 </a:t>
                      </a:r>
                      <a:r>
                        <a:rPr lang="eu-ES" sz="1400" noProof="0" dirty="0" smtClean="0"/>
                        <a:t>hilabete</a:t>
                      </a:r>
                      <a:r>
                        <a:rPr lang="es-ES" sz="1400" dirty="0" smtClean="0"/>
                        <a:t> / 31 meses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26 </a:t>
                      </a:r>
                      <a:r>
                        <a:rPr lang="eu-ES" sz="1400" noProof="0" dirty="0" smtClean="0"/>
                        <a:t>hilabete</a:t>
                      </a:r>
                      <a:r>
                        <a:rPr lang="es-ES" sz="1400" dirty="0" smtClean="0"/>
                        <a:t> / 26 meses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%16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u-ES" sz="1400" noProof="0" dirty="0" smtClean="0"/>
                        <a:t>Abiarazte</a:t>
                      </a:r>
                      <a:r>
                        <a:rPr lang="eu-ES" sz="1400" baseline="0" noProof="0" dirty="0" smtClean="0"/>
                        <a:t> epea</a:t>
                      </a:r>
                      <a:r>
                        <a:rPr lang="es-ES" sz="1400" baseline="0" dirty="0" smtClean="0"/>
                        <a:t/>
                      </a:r>
                      <a:br>
                        <a:rPr lang="es-ES" sz="1400" baseline="0" dirty="0" smtClean="0"/>
                      </a:br>
                      <a:r>
                        <a:rPr lang="es-ES" sz="1400" dirty="0" smtClean="0"/>
                        <a:t>Plazo puesta en marcha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6 </a:t>
                      </a:r>
                      <a:r>
                        <a:rPr lang="eu-ES" sz="1400" noProof="0" dirty="0" smtClean="0"/>
                        <a:t>hilabete</a:t>
                      </a:r>
                      <a:r>
                        <a:rPr lang="es-ES" sz="1400" dirty="0" smtClean="0"/>
                        <a:t> / 6 meses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  </a:t>
                      </a:r>
                      <a:r>
                        <a:rPr lang="eu-ES" sz="1400" noProof="0" dirty="0" smtClean="0"/>
                        <a:t>hilabete</a:t>
                      </a:r>
                      <a:r>
                        <a:rPr lang="es-ES" sz="1400" dirty="0" smtClean="0"/>
                        <a:t> / meses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%33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11560" y="4509120"/>
            <a:ext cx="793871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1600" b="1" dirty="0" smtClean="0"/>
              <a:t>Hasierako aurrekontuarekin alderatuz 200 milioi euro baino gehiagoko aurreztea suposatzen du</a:t>
            </a:r>
            <a:br>
              <a:rPr lang="eu-ES" sz="1600" b="1" dirty="0" smtClean="0"/>
            </a:br>
            <a:r>
              <a:rPr lang="es-ES_tradnl" sz="1600" dirty="0"/>
              <a:t>Supone un ahorro de más de 200 millones de euros sobre el presupuesto inicial</a:t>
            </a:r>
          </a:p>
          <a:p>
            <a:r>
              <a:rPr lang="eu-ES" sz="1600" b="1" dirty="0" smtClean="0"/>
              <a:t/>
            </a:r>
            <a:br>
              <a:rPr lang="eu-ES" sz="1600" b="1" dirty="0" smtClean="0"/>
            </a:br>
            <a:r>
              <a:rPr lang="eu-ES" sz="1600" b="1" dirty="0" smtClean="0"/>
              <a:t>768 milioi, 23’6 milioi urtean 32’5 urtetan zehar</a:t>
            </a:r>
            <a:r>
              <a:rPr lang="es-ES_tradnl" sz="1600" b="1" dirty="0" smtClean="0"/>
              <a:t/>
            </a:r>
            <a:br>
              <a:rPr lang="es-ES_tradnl" sz="1600" b="1" dirty="0" smtClean="0"/>
            </a:br>
            <a:r>
              <a:rPr lang="es-ES_tradnl" sz="1600" dirty="0" smtClean="0"/>
              <a:t>768 </a:t>
            </a:r>
            <a:r>
              <a:rPr lang="es-ES_tradnl" sz="1600" dirty="0"/>
              <a:t>millones, </a:t>
            </a:r>
            <a:r>
              <a:rPr lang="es-ES_tradnl" sz="1600" dirty="0" smtClean="0"/>
              <a:t>23’6 </a:t>
            </a:r>
            <a:r>
              <a:rPr lang="es-ES_tradnl" sz="1600" dirty="0"/>
              <a:t>millones anuales durante </a:t>
            </a:r>
            <a:r>
              <a:rPr lang="es-ES_tradnl" sz="1600" dirty="0" smtClean="0"/>
              <a:t>32’5 años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u-ES" sz="1600" b="1" dirty="0" smtClean="0"/>
              <a:t>Sistemaren kostua gaur egun: 37 milioi urtean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600" dirty="0" smtClean="0"/>
              <a:t>Coste de tratamiento actual del sistema: 37 millones anuales</a:t>
            </a:r>
            <a:br>
              <a:rPr lang="es-ES" sz="1600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76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8203</TotalTime>
  <Words>300</Words>
  <Application>Microsoft Office PowerPoint</Application>
  <PresentationFormat>Pantailako aurkezpena (4:3)</PresentationFormat>
  <Paragraphs>120</Paragraphs>
  <Slides>7</Slides>
  <Notes>0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7</vt:i4>
      </vt:variant>
    </vt:vector>
  </HeadingPairs>
  <TitlesOfParts>
    <vt:vector size="8" baseType="lpstr">
      <vt:lpstr>Tema de Office</vt:lpstr>
      <vt:lpstr> GIPUZKOAKO INGURUMEN GUNEA  COMPLEJO MEDIOAMBIENTAL  DE GIPUZKOA      </vt:lpstr>
      <vt:lpstr>HELBURUA / OBJETIVO</vt:lpstr>
      <vt:lpstr>GIG I Funtsezko helburuak Objetivos primordiales CMG I</vt:lpstr>
      <vt:lpstr>INGURUMENAREKIKO HOBEKUNTZAK / MEJORAS AMBIENTALES  Isurketa parametroen konparazioa: Legea – Eskaintza Comparativa de parámetros de emisiones: Legislación - Oferta </vt:lpstr>
      <vt:lpstr>INGURUMENAREKIKO HOBEKUNTZAK / MEJORAS AMBIENTALES  Isurketa parametroen konparazioa: Legea – Eskaintza Comparativa de parámetros de emisiones: Legislación - Oferta </vt:lpstr>
      <vt:lpstr>GIPUZKOAKO INGURUMEN GUNEA. GIG I COMPLEJO MEDIOAMBIENTAL DE GIPUZKOA. CMG I</vt:lpstr>
      <vt:lpstr>GIPUZKOAKO INGURUMEN GUNEA. GIG I COMPLEJO MEDIOAMBIENTAL DE GIPUZKOA. CMG 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DEPARTAMENTUKO HELBURUAK OBJETIVOS DEL DEPARTAMENTO</dc:title>
  <dc:creator>usuario</dc:creator>
  <cp:lastModifiedBy>usuario</cp:lastModifiedBy>
  <cp:revision>462</cp:revision>
  <cp:lastPrinted>2016-12-26T07:21:04Z</cp:lastPrinted>
  <dcterms:created xsi:type="dcterms:W3CDTF">2015-09-10T10:08:17Z</dcterms:created>
  <dcterms:modified xsi:type="dcterms:W3CDTF">2016-12-27T07:58:34Z</dcterms:modified>
</cp:coreProperties>
</file>